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7"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7" autoAdjust="0"/>
    <p:restoredTop sz="94660"/>
  </p:normalViewPr>
  <p:slideViewPr>
    <p:cSldViewPr snapToGrid="0">
      <p:cViewPr varScale="1">
        <p:scale>
          <a:sx n="108" d="100"/>
          <a:sy n="108" d="100"/>
        </p:scale>
        <p:origin x="696" y="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1490EB-448C-4238-9984-24CD9587AD77}" type="datetimeFigureOut">
              <a:rPr lang="en-US" smtClean="0"/>
              <a:t>12/14/2016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4B80CC-6250-4776-B7E6-A3FFACDF3036}" type="slidenum">
              <a:rPr lang="en-US" smtClean="0"/>
              <a:t>‹#›</a:t>
            </a:fld>
            <a:endParaRPr lang="en-US"/>
          </a:p>
        </p:txBody>
      </p:sp>
    </p:spTree>
    <p:extLst>
      <p:ext uri="{BB962C8B-B14F-4D97-AF65-F5344CB8AC3E}">
        <p14:creationId xmlns:p14="http://schemas.microsoft.com/office/powerpoint/2010/main" val="36534618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4B80CC-6250-4776-B7E6-A3FFACDF3036}" type="slidenum">
              <a:rPr lang="en-US" smtClean="0"/>
              <a:t>2</a:t>
            </a:fld>
            <a:endParaRPr lang="en-US"/>
          </a:p>
        </p:txBody>
      </p:sp>
    </p:spTree>
    <p:extLst>
      <p:ext uri="{BB962C8B-B14F-4D97-AF65-F5344CB8AC3E}">
        <p14:creationId xmlns:p14="http://schemas.microsoft.com/office/powerpoint/2010/main" val="9502840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information was derived from</a:t>
            </a:r>
            <a:r>
              <a:rPr lang="en-US" baseline="0" dirty="0"/>
              <a:t> the force that the cable was required to hold up to, as well as the given length and provided modulus of elasticity, the number that helps determine how much a cable will elongate when a given load is applied</a:t>
            </a:r>
            <a:endParaRPr lang="en-US" dirty="0"/>
          </a:p>
        </p:txBody>
      </p:sp>
      <p:sp>
        <p:nvSpPr>
          <p:cNvPr id="4" name="Slide Number Placeholder 3"/>
          <p:cNvSpPr>
            <a:spLocks noGrp="1"/>
          </p:cNvSpPr>
          <p:nvPr>
            <p:ph type="sldNum" sz="quarter" idx="10"/>
          </p:nvPr>
        </p:nvSpPr>
        <p:spPr/>
        <p:txBody>
          <a:bodyPr/>
          <a:lstStyle/>
          <a:p>
            <a:fld id="{8B4B80CC-6250-4776-B7E6-A3FFACDF3036}" type="slidenum">
              <a:rPr lang="en-US" smtClean="0"/>
              <a:t>3</a:t>
            </a:fld>
            <a:endParaRPr lang="en-US"/>
          </a:p>
        </p:txBody>
      </p:sp>
    </p:spTree>
    <p:extLst>
      <p:ext uri="{BB962C8B-B14F-4D97-AF65-F5344CB8AC3E}">
        <p14:creationId xmlns:p14="http://schemas.microsoft.com/office/powerpoint/2010/main" val="1080015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numbers basically mean that these diameters were the minimum diameter possible to still hold the</a:t>
            </a:r>
            <a:r>
              <a:rPr lang="en-US" baseline="0" dirty="0"/>
              <a:t> 60 ton load and not elongate past 10%</a:t>
            </a:r>
            <a:endParaRPr lang="en-US" dirty="0"/>
          </a:p>
        </p:txBody>
      </p:sp>
      <p:sp>
        <p:nvSpPr>
          <p:cNvPr id="4" name="Slide Number Placeholder 3"/>
          <p:cNvSpPr>
            <a:spLocks noGrp="1"/>
          </p:cNvSpPr>
          <p:nvPr>
            <p:ph type="sldNum" sz="quarter" idx="10"/>
          </p:nvPr>
        </p:nvSpPr>
        <p:spPr/>
        <p:txBody>
          <a:bodyPr/>
          <a:lstStyle/>
          <a:p>
            <a:fld id="{8B4B80CC-6250-4776-B7E6-A3FFACDF3036}" type="slidenum">
              <a:rPr lang="en-US" smtClean="0"/>
              <a:t>4</a:t>
            </a:fld>
            <a:endParaRPr lang="en-US"/>
          </a:p>
        </p:txBody>
      </p:sp>
    </p:spTree>
    <p:extLst>
      <p:ext uri="{BB962C8B-B14F-4D97-AF65-F5344CB8AC3E}">
        <p14:creationId xmlns:p14="http://schemas.microsoft.com/office/powerpoint/2010/main" val="27438691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Given that the</a:t>
            </a:r>
            <a:r>
              <a:rPr lang="en-US" baseline="0" dirty="0"/>
              <a:t> cable that is being designed will almost never reach this amount of loading cycles, it is useful to know if the client wishes to reuse the cable for another purpose</a:t>
            </a:r>
            <a:endParaRPr lang="en-US" dirty="0"/>
          </a:p>
        </p:txBody>
      </p:sp>
      <p:sp>
        <p:nvSpPr>
          <p:cNvPr id="4" name="Slide Number Placeholder 3"/>
          <p:cNvSpPr>
            <a:spLocks noGrp="1"/>
          </p:cNvSpPr>
          <p:nvPr>
            <p:ph type="sldNum" sz="quarter" idx="10"/>
          </p:nvPr>
        </p:nvSpPr>
        <p:spPr/>
        <p:txBody>
          <a:bodyPr/>
          <a:lstStyle/>
          <a:p>
            <a:fld id="{8B4B80CC-6250-4776-B7E6-A3FFACDF3036}" type="slidenum">
              <a:rPr lang="en-US" smtClean="0"/>
              <a:t>5</a:t>
            </a:fld>
            <a:endParaRPr lang="en-US"/>
          </a:p>
        </p:txBody>
      </p:sp>
    </p:spTree>
    <p:extLst>
      <p:ext uri="{BB962C8B-B14F-4D97-AF65-F5344CB8AC3E}">
        <p14:creationId xmlns:p14="http://schemas.microsoft.com/office/powerpoint/2010/main" val="2804015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Given the materials</a:t>
            </a:r>
            <a:r>
              <a:rPr lang="en-US" baseline="0" dirty="0"/>
              <a:t> and diameters available, as well as the calculations that I have done, I choose a 1/8 IN Steel cable as the most rational choice. Its ready availability and its relatively cheap cost, along with the lesser diameter required to both fulfil the project requirements while still maintaining some sort of safety factor made it the top choice for this use case</a:t>
            </a:r>
            <a:endParaRPr lang="en-US" dirty="0"/>
          </a:p>
        </p:txBody>
      </p:sp>
      <p:sp>
        <p:nvSpPr>
          <p:cNvPr id="4" name="Slide Number Placeholder 3"/>
          <p:cNvSpPr>
            <a:spLocks noGrp="1"/>
          </p:cNvSpPr>
          <p:nvPr>
            <p:ph type="sldNum" sz="quarter" idx="10"/>
          </p:nvPr>
        </p:nvSpPr>
        <p:spPr/>
        <p:txBody>
          <a:bodyPr/>
          <a:lstStyle/>
          <a:p>
            <a:fld id="{8B4B80CC-6250-4776-B7E6-A3FFACDF3036}" type="slidenum">
              <a:rPr lang="en-US" smtClean="0"/>
              <a:t>7</a:t>
            </a:fld>
            <a:endParaRPr lang="en-US"/>
          </a:p>
        </p:txBody>
      </p:sp>
    </p:spTree>
    <p:extLst>
      <p:ext uri="{BB962C8B-B14F-4D97-AF65-F5344CB8AC3E}">
        <p14:creationId xmlns:p14="http://schemas.microsoft.com/office/powerpoint/2010/main" val="41177690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tx2">
                  <a:lumMod val="5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smtClean="0"/>
              <a:t>12/14/2016</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0761248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12/14/2016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13639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12/14/2016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010027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12/14/2016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712594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12/14/2016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3945020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smtClean="0"/>
              <a:t>12/14/2016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0946462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smtClean="0"/>
              <a:t>12/14/2016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6196625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12/14/2016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772510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12/14/2016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170186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12/14/2016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698254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12/14/2016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243443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12/14/2016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084758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12/14/2016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38298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12/14/2016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7702755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12/14/2016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525432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12/14/2016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06212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12/14/2016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4704929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a:gradFill flip="none" rotWithShape="1">
            <a:gsLst>
              <a:gs pos="0">
                <a:schemeClr val="tx2"/>
              </a:gs>
              <a:gs pos="100000">
                <a:schemeClr val="tx2">
                  <a:lumMod val="50000"/>
                </a:schemeClr>
              </a:gs>
            </a:gsLst>
            <a:lin ang="5400000" scaled="0"/>
            <a:tileRect/>
          </a:gradFill>
        </p:grpSpPr>
        <p:grpSp>
          <p:nvGrpSpPr>
            <p:cNvPr id="9" name="Group 8"/>
            <p:cNvGrpSpPr/>
            <p:nvPr/>
          </p:nvGrpSpPr>
          <p:grpSpPr>
            <a:xfrm>
              <a:off x="-14288" y="0"/>
              <a:ext cx="1220788" cy="6858001"/>
              <a:chOff x="-14288" y="0"/>
              <a:chExt cx="1220788" cy="6858001"/>
            </a:xfrm>
            <a:grp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p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smtClean="0"/>
              <a:pPr/>
              <a:t>12/14/2016</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874585812"/>
      </p:ext>
    </p:extLst>
  </p:cSld>
  <p:clrMap bg1="dk1" tx1="lt1" bg2="dk2"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Cable Design Project</a:t>
            </a:r>
          </a:p>
        </p:txBody>
      </p:sp>
      <p:sp>
        <p:nvSpPr>
          <p:cNvPr id="3" name="Subtitle 2"/>
          <p:cNvSpPr>
            <a:spLocks noGrp="1"/>
          </p:cNvSpPr>
          <p:nvPr>
            <p:ph type="subTitle" idx="1"/>
          </p:nvPr>
        </p:nvSpPr>
        <p:spPr/>
        <p:txBody>
          <a:bodyPr/>
          <a:lstStyle/>
          <a:p>
            <a:r>
              <a:rPr lang="en-US" dirty="0"/>
              <a:t>METC 143</a:t>
            </a:r>
          </a:p>
          <a:p>
            <a:r>
              <a:rPr lang="en-US" dirty="0"/>
              <a:t>Brandon Steup</a:t>
            </a:r>
          </a:p>
        </p:txBody>
      </p:sp>
    </p:spTree>
    <p:extLst>
      <p:ext uri="{BB962C8B-B14F-4D97-AF65-F5344CB8AC3E}">
        <p14:creationId xmlns:p14="http://schemas.microsoft.com/office/powerpoint/2010/main" val="23516084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 Statement</a:t>
            </a:r>
          </a:p>
        </p:txBody>
      </p:sp>
      <p:sp>
        <p:nvSpPr>
          <p:cNvPr id="3" name="Content Placeholder 2"/>
          <p:cNvSpPr>
            <a:spLocks noGrp="1"/>
          </p:cNvSpPr>
          <p:nvPr>
            <p:ph idx="1"/>
          </p:nvPr>
        </p:nvSpPr>
        <p:spPr/>
        <p:txBody>
          <a:bodyPr/>
          <a:lstStyle/>
          <a:p>
            <a:r>
              <a:rPr lang="en-US" dirty="0"/>
              <a:t>The task is to design a cable that will support a 60 ton vehicle. The cable is 25 foot long and can have an elastic deformation of no more than 10%. Using the Modulus of Elasticity for various metals design a cable. </a:t>
            </a:r>
            <a:endParaRPr lang="en-US" dirty="0"/>
          </a:p>
        </p:txBody>
      </p:sp>
    </p:spTree>
    <p:extLst>
      <p:ext uri="{BB962C8B-B14F-4D97-AF65-F5344CB8AC3E}">
        <p14:creationId xmlns:p14="http://schemas.microsoft.com/office/powerpoint/2010/main" val="14684706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p>
        </p:txBody>
      </p:sp>
      <p:sp>
        <p:nvSpPr>
          <p:cNvPr id="3" name="Content Placeholder 2"/>
          <p:cNvSpPr>
            <a:spLocks noGrp="1"/>
          </p:cNvSpPr>
          <p:nvPr>
            <p:ph idx="1"/>
          </p:nvPr>
        </p:nvSpPr>
        <p:spPr/>
        <p:txBody>
          <a:bodyPr>
            <a:normAutofit/>
          </a:bodyPr>
          <a:lstStyle/>
          <a:p>
            <a:r>
              <a:rPr lang="en-US" sz="1800" dirty="0"/>
              <a:t>Calculated thermal expansion for each material up to 300 F</a:t>
            </a:r>
          </a:p>
          <a:p>
            <a:r>
              <a:rPr lang="en-US" sz="1800" dirty="0"/>
              <a:t>Calculated stress and then used that to calculate the elongation of each material</a:t>
            </a:r>
          </a:p>
          <a:p>
            <a:r>
              <a:rPr lang="en-US" sz="1800" dirty="0"/>
              <a:t>Calculated the percent elongation using that base elongation data</a:t>
            </a:r>
          </a:p>
          <a:p>
            <a:r>
              <a:rPr lang="en-US" sz="1800" dirty="0"/>
              <a:t>Using those calculations, determined the Diameter required to meet the project requirements</a:t>
            </a:r>
          </a:p>
        </p:txBody>
      </p:sp>
    </p:spTree>
    <p:extLst>
      <p:ext uri="{BB962C8B-B14F-4D97-AF65-F5344CB8AC3E}">
        <p14:creationId xmlns:p14="http://schemas.microsoft.com/office/powerpoint/2010/main" val="3126194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REsults</a:t>
            </a:r>
            <a:endParaRPr lang="en-US" dirty="0"/>
          </a:p>
        </p:txBody>
      </p:sp>
      <p:sp>
        <p:nvSpPr>
          <p:cNvPr id="3" name="Content Placeholder 2"/>
          <p:cNvSpPr>
            <a:spLocks noGrp="1"/>
          </p:cNvSpPr>
          <p:nvPr>
            <p:ph idx="1"/>
          </p:nvPr>
        </p:nvSpPr>
        <p:spPr/>
        <p:txBody>
          <a:bodyPr/>
          <a:lstStyle/>
          <a:p>
            <a:r>
              <a:rPr lang="en-US" dirty="0"/>
              <a:t>Based on the calculations that I made, steel required  a 1/16 diameter, aluminum, copper, and titanium all required a 1/8 diameter</a:t>
            </a:r>
          </a:p>
          <a:p>
            <a:r>
              <a:rPr lang="en-US" dirty="0"/>
              <a:t>These numbers were determined based on the elongation, as these are the minimum diameter required to fall below a 10% elongation</a:t>
            </a:r>
          </a:p>
          <a:p>
            <a:r>
              <a:rPr lang="en-US" dirty="0"/>
              <a:t>Exact materials tested from </a:t>
            </a:r>
            <a:r>
              <a:rPr lang="en-US" dirty="0" err="1"/>
              <a:t>Matweb</a:t>
            </a:r>
            <a:r>
              <a:rPr lang="en-US" dirty="0"/>
              <a:t> are 2014-T6 Aluminum, 1045 Steel, Copper, and Titanium Ti-6AI-4v (Grade 5) Annealed</a:t>
            </a:r>
          </a:p>
        </p:txBody>
      </p:sp>
    </p:spTree>
    <p:extLst>
      <p:ext uri="{BB962C8B-B14F-4D97-AF65-F5344CB8AC3E}">
        <p14:creationId xmlns:p14="http://schemas.microsoft.com/office/powerpoint/2010/main" val="24440310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Fatigue Analysis</a:t>
            </a:r>
          </a:p>
        </p:txBody>
      </p:sp>
      <p:sp>
        <p:nvSpPr>
          <p:cNvPr id="3" name="Content Placeholder 2"/>
          <p:cNvSpPr>
            <a:spLocks noGrp="1"/>
          </p:cNvSpPr>
          <p:nvPr>
            <p:ph idx="1"/>
          </p:nvPr>
        </p:nvSpPr>
        <p:spPr/>
        <p:txBody>
          <a:bodyPr/>
          <a:lstStyle/>
          <a:p>
            <a:r>
              <a:rPr lang="en-US" dirty="0"/>
              <a:t>Not much to say here, both Aluminum and Steel could both survive a similar amount of cycles of loading, with Titanium being able to survive slightly more.</a:t>
            </a:r>
          </a:p>
          <a:p>
            <a:pPr marL="0" indent="0">
              <a:buNone/>
            </a:pPr>
            <a:endParaRPr lang="en-US" dirty="0"/>
          </a:p>
        </p:txBody>
      </p:sp>
    </p:spTree>
    <p:extLst>
      <p:ext uri="{BB962C8B-B14F-4D97-AF65-F5344CB8AC3E}">
        <p14:creationId xmlns:p14="http://schemas.microsoft.com/office/powerpoint/2010/main" val="24647721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Thermal Analysis</a:t>
            </a:r>
          </a:p>
        </p:txBody>
      </p:sp>
      <p:sp>
        <p:nvSpPr>
          <p:cNvPr id="3" name="Content Placeholder 2"/>
          <p:cNvSpPr>
            <a:spLocks noGrp="1"/>
          </p:cNvSpPr>
          <p:nvPr>
            <p:ph idx="1"/>
          </p:nvPr>
        </p:nvSpPr>
        <p:spPr/>
        <p:txBody>
          <a:bodyPr/>
          <a:lstStyle/>
          <a:p>
            <a:r>
              <a:rPr lang="en-US" dirty="0"/>
              <a:t>On the thermal side of things, None of the materials expanded a large amount</a:t>
            </a:r>
          </a:p>
          <a:p>
            <a:r>
              <a:rPr lang="en-US" dirty="0"/>
              <a:t>However, among the materials allotted Aluminum had the least amount of thermal expansion, with Steel having the most. </a:t>
            </a:r>
          </a:p>
        </p:txBody>
      </p:sp>
    </p:spTree>
    <p:extLst>
      <p:ext uri="{BB962C8B-B14F-4D97-AF65-F5344CB8AC3E}">
        <p14:creationId xmlns:p14="http://schemas.microsoft.com/office/powerpoint/2010/main" val="22003382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a:t>
            </a:r>
          </a:p>
        </p:txBody>
      </p:sp>
      <p:sp>
        <p:nvSpPr>
          <p:cNvPr id="3" name="Content Placeholder 2"/>
          <p:cNvSpPr>
            <a:spLocks noGrp="1"/>
          </p:cNvSpPr>
          <p:nvPr>
            <p:ph idx="1"/>
          </p:nvPr>
        </p:nvSpPr>
        <p:spPr/>
        <p:txBody>
          <a:bodyPr/>
          <a:lstStyle/>
          <a:p>
            <a:r>
              <a:rPr lang="en-US" dirty="0"/>
              <a:t>1/8 In Steel is the most rational choice</a:t>
            </a:r>
          </a:p>
          <a:p>
            <a:r>
              <a:rPr lang="en-US" dirty="0"/>
              <a:t>Least amount of elongation</a:t>
            </a:r>
          </a:p>
          <a:p>
            <a:r>
              <a:rPr lang="en-US" dirty="0"/>
              <a:t>More economical Option</a:t>
            </a:r>
          </a:p>
          <a:p>
            <a:r>
              <a:rPr lang="en-US" dirty="0"/>
              <a:t>Readily </a:t>
            </a:r>
            <a:r>
              <a:rPr lang="en-US" dirty="0" err="1"/>
              <a:t>avaliable</a:t>
            </a:r>
            <a:endParaRPr lang="en-US" dirty="0"/>
          </a:p>
        </p:txBody>
      </p:sp>
    </p:spTree>
    <p:extLst>
      <p:ext uri="{BB962C8B-B14F-4D97-AF65-F5344CB8AC3E}">
        <p14:creationId xmlns:p14="http://schemas.microsoft.com/office/powerpoint/2010/main" val="252948567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252C36"/>
      </a:dk2>
      <a:lt2>
        <a:srgbClr val="7C96A3"/>
      </a:lt2>
      <a:accent1>
        <a:srgbClr val="4FD093"/>
      </a:accent1>
      <a:accent2>
        <a:srgbClr val="54BCDF"/>
      </a:accent2>
      <a:accent3>
        <a:srgbClr val="A262D0"/>
      </a:accent3>
      <a:accent4>
        <a:srgbClr val="D7537B"/>
      </a:accent4>
      <a:accent5>
        <a:srgbClr val="E78045"/>
      </a:accent5>
      <a:accent6>
        <a:srgbClr val="84C350"/>
      </a:accent6>
      <a:hlink>
        <a:srgbClr val="22FFFF"/>
      </a:hlink>
      <a:folHlink>
        <a:srgbClr val="9BF3FD"/>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40000"/>
              </a:schemeClr>
            </a:gs>
            <a:gs pos="100000">
              <a:schemeClr val="phClr">
                <a:shade val="92000"/>
                <a:hueMod val="104000"/>
                <a:satMod val="140000"/>
                <a:lumMod val="48000"/>
              </a:schemeClr>
            </a:gs>
          </a:gsLst>
          <a:lin ang="5040000" scaled="0"/>
        </a:gradFill>
        <a:blipFill>
          <a:blip xmlns:r="http://schemas.openxmlformats.org/officeDocument/2006/relationships" r:embed="rId1">
            <a:duotone>
              <a:schemeClr val="phClr">
                <a:shade val="48000"/>
                <a:hueMod val="106000"/>
                <a:satMod val="140000"/>
                <a:lumMod val="42000"/>
              </a:schemeClr>
              <a:schemeClr val="phClr">
                <a:tint val="98000"/>
                <a:hueMod val="92000"/>
                <a:satMod val="220000"/>
                <a:lumMod val="9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142578CA-DEC9-49C3-80AF-C113973CC9A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TM04033919[[fn=Circuit]]</Template>
  <TotalTime>23</TotalTime>
  <Words>437</Words>
  <Application>Microsoft Office PowerPoint</Application>
  <PresentationFormat>Widescreen</PresentationFormat>
  <Paragraphs>33</Paragraphs>
  <Slides>7</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Trebuchet MS</vt:lpstr>
      <vt:lpstr>Tw Cen MT</vt:lpstr>
      <vt:lpstr>Circuit</vt:lpstr>
      <vt:lpstr>Cable Design Project</vt:lpstr>
      <vt:lpstr>Problem Statement</vt:lpstr>
      <vt:lpstr>Introduction</vt:lpstr>
      <vt:lpstr>REsults</vt:lpstr>
      <vt:lpstr>Fatigue Analysis</vt:lpstr>
      <vt:lpstr>Thermal Analysis</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Cable Design Project</dc:title>
  <dc:creator>Brandon Steup</dc:creator>
  <cp:lastModifiedBy>Brandon Steup</cp:lastModifiedBy>
  <cp:revision>3</cp:revision>
  <dcterms:created xsi:type="dcterms:W3CDTF">2016-12-15T03:37:15Z</dcterms:created>
  <dcterms:modified xsi:type="dcterms:W3CDTF">2016-12-15T04:01:13Z</dcterms:modified>
</cp:coreProperties>
</file>